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39" r:id="rId3"/>
    <p:sldId id="334" r:id="rId4"/>
    <p:sldId id="360" r:id="rId5"/>
    <p:sldId id="372" r:id="rId6"/>
    <p:sldId id="356" r:id="rId7"/>
    <p:sldId id="338" r:id="rId8"/>
    <p:sldId id="373" r:id="rId9"/>
    <p:sldId id="357" r:id="rId10"/>
    <p:sldId id="361" r:id="rId11"/>
    <p:sldId id="374" r:id="rId12"/>
    <p:sldId id="364" r:id="rId13"/>
    <p:sldId id="362" r:id="rId14"/>
    <p:sldId id="367" r:id="rId15"/>
    <p:sldId id="369" r:id="rId16"/>
    <p:sldId id="363" r:id="rId17"/>
    <p:sldId id="371" r:id="rId18"/>
    <p:sldId id="370" r:id="rId19"/>
    <p:sldId id="375" r:id="rId20"/>
    <p:sldId id="366" r:id="rId21"/>
    <p:sldId id="365" r:id="rId22"/>
    <p:sldId id="353" r:id="rId23"/>
    <p:sldId id="368" r:id="rId24"/>
    <p:sldId id="340" r:id="rId25"/>
    <p:sldId id="355" r:id="rId26"/>
    <p:sldId id="266" r:id="rId27"/>
    <p:sldId id="260" r:id="rId28"/>
    <p:sldId id="349" r:id="rId29"/>
    <p:sldId id="267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80432" autoAdjust="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04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fif"/><Relationship Id="rId4" Type="http://schemas.openxmlformats.org/officeDocument/2006/relationships/image" Target="../media/image8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fi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fif"/><Relationship Id="rId4" Type="http://schemas.openxmlformats.org/officeDocument/2006/relationships/image" Target="../media/image20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fif"/><Relationship Id="rId5" Type="http://schemas.openxmlformats.org/officeDocument/2006/relationships/image" Target="../media/image25.jfif"/><Relationship Id="rId4" Type="http://schemas.openxmlformats.org/officeDocument/2006/relationships/image" Target="../media/image24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fif"/><Relationship Id="rId4" Type="http://schemas.openxmlformats.org/officeDocument/2006/relationships/image" Target="../media/image30.jf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fif"/><Relationship Id="rId5" Type="http://schemas.openxmlformats.org/officeDocument/2006/relationships/image" Target="../media/image32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fif"/><Relationship Id="rId4" Type="http://schemas.openxmlformats.org/officeDocument/2006/relationships/image" Target="../media/image55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fif"/><Relationship Id="rId5" Type="http://schemas.openxmlformats.org/officeDocument/2006/relationships/image" Target="../media/image68.jfif"/><Relationship Id="rId4" Type="http://schemas.openxmlformats.org/officeDocument/2006/relationships/image" Target="../media/image67.jf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f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29 ноября по 4 декабря  2021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37"/>
            <a:ext cx="2641600" cy="2175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-70146"/>
            <a:ext cx="2578221" cy="23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6506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Посещение учреждений культуры в рамках федерального проекта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«Пушкинская карта»</a:t>
            </a:r>
            <a:endParaRPr lang="ru-RU" sz="1800" b="1" i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2656824"/>
            <a:ext cx="5366039" cy="4024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670" y="2660073"/>
            <a:ext cx="5361706" cy="4021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26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867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Занятия  в учреждениях образования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педагоги-психологи, логопед</a:t>
            </a:r>
            <a:br>
              <a:rPr lang="ru-RU" sz="1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66" y="3331376"/>
            <a:ext cx="3792183" cy="3295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595" y="3331376"/>
            <a:ext cx="4394544" cy="3295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185" y="3285568"/>
            <a:ext cx="2506288" cy="3341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0109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867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№1</a:t>
            </a:r>
            <a:b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Беседа по профилактике правонарушений среди несовершеннолетних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участием инспектора ПДН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Н.Г.Чекалиной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АСОШ №1</a:t>
            </a:r>
            <a:b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73" y="2545774"/>
            <a:ext cx="5430981" cy="4073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64" y="2604221"/>
            <a:ext cx="5353050" cy="4014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6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867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</a:t>
            </a:r>
            <a:b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МБОУ АСОШ №2, МБОУ </a:t>
            </a:r>
            <a:r>
              <a:rPr lang="ru-RU" sz="1600" b="1" dirty="0" err="1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Левашевская</a:t>
            </a:r>
            <a: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ООШ</a:t>
            </a:r>
            <a:br>
              <a:rPr lang="ru-RU" sz="16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 Безопасности Дорожного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вижения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52" y="2751941"/>
            <a:ext cx="4076633" cy="3686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95457" y="2070972"/>
            <a:ext cx="4511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Мониторинг наличия СВЭ у школьников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Отряд ЮИД </a:t>
            </a:r>
            <a:endParaRPr lang="ru-RU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48" y="2834410"/>
            <a:ext cx="4805146" cy="3603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50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838200" y="195263"/>
            <a:ext cx="10515600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800" b="1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3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0"/>
            <a:ext cx="1582737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03188"/>
            <a:ext cx="1782762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16"/>
          <p:cNvSpPr>
            <a:spLocks noChangeArrowheads="1"/>
          </p:cNvSpPr>
          <p:nvPr/>
        </p:nvSpPr>
        <p:spPr bwMode="auto">
          <a:xfrm>
            <a:off x="2514601" y="93663"/>
            <a:ext cx="6961908" cy="134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ПРОФИЛАКТИКА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Районный Дом Культуры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ahoma" panose="020B0604030504040204" pitchFamily="34" charset="0"/>
              </a:rPr>
              <a:t>Спектакль по безопасности дорожного движения для учащихся начальных классов.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146" y="2970667"/>
            <a:ext cx="5067299" cy="3800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1193223" y="1394300"/>
            <a:ext cx="9604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45454"/>
                </a:solidFill>
                <a:latin typeface="OpenSans"/>
              </a:rPr>
              <a:t>С целью формирования устойчивого познавательного интереса к безопасности дорожного движения сотрудниками Госавтоинспекции Алексеевского района совместно с </a:t>
            </a:r>
            <a:r>
              <a:rPr lang="ru-RU" b="1" dirty="0" err="1">
                <a:solidFill>
                  <a:srgbClr val="545454"/>
                </a:solidFill>
                <a:latin typeface="OpenSans"/>
              </a:rPr>
              <a:t>Чистопольским</a:t>
            </a:r>
            <a:r>
              <a:rPr lang="ru-RU" b="1" dirty="0">
                <a:solidFill>
                  <a:srgbClr val="545454"/>
                </a:solidFill>
                <a:latin typeface="OpenSans"/>
              </a:rPr>
              <a:t> отделением ГБУ "БДД" на базе Районного Дома Культуры был организован показ театральной постановки для учащихся начальных классов по правилам безопасного поведения </a:t>
            </a:r>
            <a:r>
              <a:rPr lang="ru-RU" b="1" dirty="0" smtClean="0">
                <a:solidFill>
                  <a:srgbClr val="545454"/>
                </a:solidFill>
                <a:latin typeface="OpenSans"/>
              </a:rPr>
              <a:t>на дорогах.</a:t>
            </a:r>
            <a:endParaRPr lang="ru-RU" b="1" i="0" dirty="0">
              <a:solidFill>
                <a:srgbClr val="545454"/>
              </a:solidFill>
              <a:effectLst/>
              <a:latin typeface="OpenSan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45506"/>
            <a:ext cx="5134394" cy="3850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169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пгт.Азнакаево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республиканский семинар на тему: «Центр образования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«Точка роста» как ресурс формирования современных компетенций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учащихся»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В.А.Иванов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директор  АСОШ №1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56" y="2264952"/>
            <a:ext cx="3522518" cy="4386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752" y="2793077"/>
            <a:ext cx="5787737" cy="3858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0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530" y="91441"/>
            <a:ext cx="1396539" cy="11736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0"/>
            <a:ext cx="1463040" cy="114250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г.Нурлат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детский сад №12 «Буратино»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зональный семинар-практикум среди воспитателей, представителей отделов образования и начальников отделений профилактики по теме : «Организация работы по взаимодействию и привлечению родителей к обучению детей безопасному поведению на дорогах»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И.Н.Зимина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методист по дошкольному образованию, </a:t>
            </a:r>
            <a:r>
              <a:rPr lang="ru-RU" sz="16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Н.Р.Мубаракшина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воспитатель детского сада №5 «Солнышко»</a:t>
            </a: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03303"/>
            <a:ext cx="3541855" cy="4305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6" y="2403303"/>
            <a:ext cx="6457604" cy="4305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493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38200" y="195263"/>
            <a:ext cx="10515600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smtClean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1800" b="1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19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103188"/>
            <a:ext cx="14287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03188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" y="2795154"/>
            <a:ext cx="5084616" cy="3813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184" y="2795154"/>
            <a:ext cx="5084616" cy="3813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3"/>
          <p:cNvSpPr txBox="1">
            <a:spLocks/>
          </p:cNvSpPr>
          <p:nvPr/>
        </p:nvSpPr>
        <p:spPr bwMode="auto">
          <a:xfrm>
            <a:off x="2140528" y="60325"/>
            <a:ext cx="763219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СЕМИНАРЫ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МБОУ </a:t>
            </a:r>
            <a:r>
              <a:rPr lang="ru-RU" altLang="ru-RU" b="1" dirty="0" err="1" smtClean="0">
                <a:solidFill>
                  <a:srgbClr val="C00000"/>
                </a:solidFill>
                <a:latin typeface="Tahoma" panose="020B0604030504040204" pitchFamily="34" charset="0"/>
              </a:rPr>
              <a:t>Подлесношенталинская</a:t>
            </a: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 ООШ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latin typeface="Tahoma" panose="020B0604030504040204" pitchFamily="34" charset="0"/>
              </a:rPr>
              <a:t>Районное методическое объединение заместителей директоров по воспитательной работе с участием инспектора ПДН по теме : «Профилактика правонарушений и вредных привычек несовершеннолетних»</a:t>
            </a:r>
          </a:p>
        </p:txBody>
      </p:sp>
    </p:spTree>
    <p:extLst>
      <p:ext uri="{BB962C8B-B14F-4D97-AF65-F5344CB8AC3E}">
        <p14:creationId xmlns:p14="http://schemas.microsoft.com/office/powerpoint/2010/main" val="1503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Grp="1" noChangeAspect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0325"/>
            <a:ext cx="1897063" cy="1289619"/>
          </a:xfrm>
          <a:noFill/>
        </p:spPr>
      </p:pic>
      <p:pic>
        <p:nvPicPr>
          <p:cNvPr id="307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212" y="60325"/>
            <a:ext cx="1601788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 txBox="1">
            <a:spLocks/>
          </p:cNvSpPr>
          <p:nvPr/>
        </p:nvSpPr>
        <p:spPr bwMode="auto">
          <a:xfrm>
            <a:off x="2186247" y="138422"/>
            <a:ext cx="7578161" cy="121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СЕМИНАРЫ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МБОУ «</a:t>
            </a:r>
            <a:r>
              <a:rPr lang="ru-RU" altLang="ru-RU" b="1" dirty="0" err="1" smtClean="0">
                <a:solidFill>
                  <a:srgbClr val="C00000"/>
                </a:solidFill>
                <a:latin typeface="Tahoma" panose="020B0604030504040204" pitchFamily="34" charset="0"/>
              </a:rPr>
              <a:t>Большетиганская</a:t>
            </a: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 ООШ имени </a:t>
            </a:r>
            <a:r>
              <a:rPr lang="ru-RU" altLang="ru-RU" b="1" dirty="0" err="1" smtClean="0">
                <a:solidFill>
                  <a:srgbClr val="C00000"/>
                </a:solidFill>
                <a:latin typeface="Tahoma" panose="020B0604030504040204" pitchFamily="34" charset="0"/>
              </a:rPr>
              <a:t>А.Баттала</a:t>
            </a: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Районный семинар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среди воспитателей по обучению татарского языка и учителей начальных классов с обучением и воспитанием родного (татарского) языка. В целях преемственности и совершенствования преподавания обучающихся на родном языке, развития национального образования.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altLang="ru-RU" b="1" dirty="0" smtClean="0">
              <a:latin typeface="Tahom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altLang="ru-RU" b="1" dirty="0" smtClean="0">
              <a:latin typeface="Tahom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altLang="ru-RU" b="1" dirty="0" smtClean="0">
              <a:latin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" y="2884516"/>
            <a:ext cx="4921136" cy="3690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54" y="2884516"/>
            <a:ext cx="5883625" cy="3690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37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81" y="0"/>
            <a:ext cx="1661808" cy="13965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28"/>
            <a:ext cx="1803862" cy="140866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4370" y="65544"/>
            <a:ext cx="10515600" cy="1705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3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9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г.Казань</a:t>
            </a:r>
            <a:r>
              <a:rPr lang="ru-RU" sz="19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(04.12-05.12.2021) Центр </a:t>
            </a:r>
            <a:r>
              <a:rPr lang="ru-RU" sz="19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войлейбола</a:t>
            </a:r>
            <a:r>
              <a:rPr lang="ru-RU" sz="19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«Санкт-Петербург»</a:t>
            </a:r>
          </a:p>
          <a:p>
            <a:pPr algn="ctr"/>
            <a:r>
              <a:rPr lang="ru-RU" sz="1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Республиканский семинар по ШВЛ (Школьная Волейбольная Лига»</a:t>
            </a:r>
            <a:endParaRPr lang="ru-RU" sz="19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9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С.Г.Вангаев</a:t>
            </a:r>
            <a:r>
              <a:rPr lang="ru-RU" sz="19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9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А.В.Долганов</a:t>
            </a:r>
            <a:r>
              <a:rPr lang="ru-RU" sz="1900" b="1" i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Р.Р.Гардиханов</a:t>
            </a:r>
            <a:r>
              <a:rPr lang="ru-RU" sz="19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9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Т.Н.Алацкова</a:t>
            </a:r>
            <a:r>
              <a:rPr lang="ru-RU" sz="19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педагоги дополнительного образования станции детского юношеского туризма и экскурсий</a:t>
            </a:r>
            <a:endParaRPr lang="ru-RU" sz="19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29" y="2876204"/>
            <a:ext cx="5048798" cy="3773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129" y="2126268"/>
            <a:ext cx="3392935" cy="4523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35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058" y="1"/>
            <a:ext cx="1740942" cy="14630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"/>
            <a:ext cx="1920240" cy="149954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Учреждения образования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День неизвестного солдата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97" y="2711485"/>
            <a:ext cx="3062395" cy="3979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1" y="2711485"/>
            <a:ext cx="3939103" cy="3979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145" y="2815395"/>
            <a:ext cx="4366081" cy="3875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37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560" y="0"/>
            <a:ext cx="1592567" cy="13383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0"/>
            <a:ext cx="1583055" cy="123622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Ульяновская область, 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с.Ивановка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Ивановский детский дом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имени 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А.М.Матросова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–Центр патриотического воспитания.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военно-исторический Фестиваль «Бессмертный подвиг»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А.А.Чугуров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руководитель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Военно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-патриотического клуба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школы«ЮНАРМЕЕЦ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91" y="2572788"/>
            <a:ext cx="3117273" cy="41563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077" y="2772294"/>
            <a:ext cx="4232374" cy="3757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74" y="2572788"/>
            <a:ext cx="3018759" cy="4156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13649" y="1870128"/>
            <a:ext cx="1186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рамках Фестиваля показана  военно-историческая реконструкция боя, в котором принимал участие уроженец поселка Чердаклы - Гладков А.С., совершивший героический подвиг в 1943 году в Ленинградской области.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19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714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22465" y="2"/>
            <a:ext cx="10401473" cy="1105592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Декада инвалидов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рамках декады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инвалидов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учреждениях образования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проводились мероприятия.</a:t>
            </a: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1" y="2767378"/>
            <a:ext cx="2921923" cy="3934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041" y="2767378"/>
            <a:ext cx="4315763" cy="3934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9666" y="899765"/>
            <a:ext cx="2117176" cy="1693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904" y="2767378"/>
            <a:ext cx="4026131" cy="3934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97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927893" y="12620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К</a:t>
            </a: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онкурс 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в рамках декады </a:t>
            </a: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инвалидов</a:t>
            </a:r>
            <a:r>
              <a:rPr lang="ru-RU" altLang="ru-RU" sz="1800" b="1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altLang="ru-RU" sz="1800" b="1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>Подведены итоги Всероссийского детского творческого конкурса </a:t>
            </a:r>
            <a:b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>«Открытка в радость»</a:t>
            </a:r>
            <a:b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altLang="ru-RU" sz="1800" b="1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altLang="ru-RU" dirty="0" smtClean="0"/>
          </a:p>
        </p:txBody>
      </p:sp>
      <p:pic>
        <p:nvPicPr>
          <p:cNvPr id="1126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14288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044" y="-41274"/>
            <a:ext cx="1451956" cy="139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Объект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75" y="1390650"/>
            <a:ext cx="2257425" cy="1597025"/>
          </a:xfrm>
        </p:spPr>
      </p:pic>
      <p:sp>
        <p:nvSpPr>
          <p:cNvPr id="11270" name="AutoShape 4" descr="https://apf.mail.ru/cgi-bin/readmsg?id=16385155561422861586;0;5&amp;exif=1&amp;full=1&amp;x-email=alekscdt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11271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1390650"/>
            <a:ext cx="22621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1390650"/>
            <a:ext cx="2173287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151188"/>
            <a:ext cx="225742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3125788"/>
            <a:ext cx="2293937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082925"/>
            <a:ext cx="2281238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263" y="1423988"/>
            <a:ext cx="22907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300" y="3052763"/>
            <a:ext cx="2244725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4" t="29161" r="34114" b="22820"/>
          <a:stretch>
            <a:fillRect/>
          </a:stretch>
        </p:blipFill>
        <p:spPr bwMode="auto">
          <a:xfrm>
            <a:off x="1173163" y="4402138"/>
            <a:ext cx="1876425" cy="22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9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1" t="23958" r="32239" b="17854"/>
          <a:stretch>
            <a:fillRect/>
          </a:stretch>
        </p:blipFill>
        <p:spPr bwMode="auto">
          <a:xfrm>
            <a:off x="4035425" y="4359275"/>
            <a:ext cx="1633538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0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5" t="25130" r="33749" b="25652"/>
          <a:stretch>
            <a:fillRect/>
          </a:stretch>
        </p:blipFill>
        <p:spPr bwMode="auto">
          <a:xfrm>
            <a:off x="6737350" y="4308475"/>
            <a:ext cx="1828800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1" name="Picture 1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3" t="21875" r="31876" b="18620"/>
          <a:stretch>
            <a:fillRect/>
          </a:stretch>
        </p:blipFill>
        <p:spPr bwMode="auto">
          <a:xfrm>
            <a:off x="9594850" y="4244975"/>
            <a:ext cx="1735138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6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рамках декады 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инвалидов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Вручение  подарков детям с ОВЗ и детям-инвалидам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от Главы района </a:t>
            </a:r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С.А.Демидова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20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9223" y="2319252"/>
            <a:ext cx="3205963" cy="4272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058" y="3464931"/>
            <a:ext cx="2117176" cy="1693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977" y="2319251"/>
            <a:ext cx="3204557" cy="4272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094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727" y="1"/>
            <a:ext cx="1593273" cy="13389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687267" cy="131760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32585" y="193798"/>
            <a:ext cx="10375826" cy="8536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«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«Школьный турнир по шахматам»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объединение «Белая ладья»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школы, воспитанники Станции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детского юношеского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туризма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экскурсий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85" y="2682317"/>
            <a:ext cx="4730840" cy="3773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498" y="2682318"/>
            <a:ext cx="4876799" cy="3773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42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КОНКУРСЫ,АКЦИИ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Центр Детского </a:t>
            </a:r>
            <a:r>
              <a:rPr lang="ru-RU" alt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Т</a:t>
            </a:r>
            <a: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ворчества</a:t>
            </a:r>
            <a:br>
              <a:rPr lang="ru-RU" alt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  <a:t>Подведение итогов</a:t>
            </a:r>
            <a:b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  <a:t>муниципального 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  <a:t>конкурса </a:t>
            </a:r>
            <a: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  <a:t>лэпбуков «Удивительный мир»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03188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Объект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6368" y="1690688"/>
            <a:ext cx="3827580" cy="2868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2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316" y="1652588"/>
            <a:ext cx="2112876" cy="3039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3" name="Picture 9" descr="C:\Users\adm\Desktop\03-12-2021_21-30-51\IMG_20211203_165340_resized_20211203_09054518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399" y="4801784"/>
            <a:ext cx="2479675" cy="1860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4" name="Picture 10" descr="C:\Users\adm\Desktop\03-12-2021_21-30-51\IMG_20211203_165501_resized_20211203_09054788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604" y="4892270"/>
            <a:ext cx="2398712" cy="1798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5" name="Picture 11" descr="C:\Users\adm\Desktop\03-12-2021_21-30-51\IMG_20211203_165628_resized_20211203_09054616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528" y="4801783"/>
            <a:ext cx="2517775" cy="1889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2195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базе МБОУ «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этап олимпиады по ОБЖ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Алексеевской школы №1, №2,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Левашевской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Ерыклинской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Ромодановской школ.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" y="2498207"/>
            <a:ext cx="3116923" cy="4155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322" y="2498207"/>
            <a:ext cx="3116922" cy="4155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28" y="2556623"/>
            <a:ext cx="3073110" cy="4097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06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139717"/>
            <a:ext cx="1402080" cy="11782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410"/>
            <a:ext cx="1579417" cy="123338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067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учреждения образования</a:t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итоговое сочинение (изложение) по предмету: «Русский язык»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11-х классов -67 чел.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2136" y="1106774"/>
            <a:ext cx="115902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Положительный результат итогового сочинения </a:t>
            </a:r>
            <a:endParaRPr lang="ru-RU" sz="12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1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</a:t>
            </a:r>
            <a:r>
              <a:rPr lang="ru-RU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 из условий допуска к государственной итоговой аттестации. </a:t>
            </a:r>
            <a:endParaRPr lang="ru-RU" sz="12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1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ысокие </a:t>
            </a:r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баллы </a:t>
            </a:r>
            <a:r>
              <a:rPr lang="ru-RU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будут учитываться при поступлении в вузы</a:t>
            </a:r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как индивидуальное достижение абитуриента.</a:t>
            </a:r>
          </a:p>
          <a:p>
            <a:pPr fontAlgn="base"/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ru-RU" sz="1200" b="1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1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написание итогового сочинения (изложения) отводится 3 часа 55 минут. Для участников с ограниченными возможностями здоровья, детей-инвалидов и инвалидов к этому времени прибавляется один час 30 минут, также участники из этих групп имеют право выбрать между сочинением и изложением. </a:t>
            </a:r>
            <a:endParaRPr lang="ru-RU" sz="1200" b="1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endParaRPr lang="ru-RU" sz="12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1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Одиннадцатиклассники</a:t>
            </a:r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получившие в декабре за итоговое сочинение </a:t>
            </a:r>
            <a:r>
              <a:rPr lang="ru-RU" sz="1200" b="1" dirty="0" err="1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НЕзачет</a:t>
            </a:r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смогут написать его повторно  </a:t>
            </a:r>
            <a:r>
              <a:rPr lang="ru-RU" sz="1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ru-RU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февраля 2022 года</a:t>
            </a:r>
            <a:r>
              <a:rPr lang="ru-RU" sz="1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1200" b="1" i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31" y="3065315"/>
            <a:ext cx="4716089" cy="3537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4" y="3065315"/>
            <a:ext cx="4716087" cy="3537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8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81" y="0"/>
            <a:ext cx="1661808" cy="13965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28"/>
            <a:ext cx="1803862" cy="140866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06" y="2909455"/>
            <a:ext cx="4896311" cy="3672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024370" y="65544"/>
            <a:ext cx="10515600" cy="1705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3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3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№2 имени Героя Советского Союза </a:t>
            </a:r>
            <a:r>
              <a:rPr lang="ru-RU" sz="23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И.Е.Кочнева</a:t>
            </a:r>
            <a:endParaRPr lang="ru-RU" sz="23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семинар по предмету: «Математика»</a:t>
            </a:r>
          </a:p>
          <a:p>
            <a:pPr algn="ctr"/>
            <a:endParaRPr lang="ru-RU" sz="23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3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С.В.Дейнекина</a:t>
            </a:r>
            <a:r>
              <a:rPr lang="ru-RU" sz="23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учитель математики высшей квалификационной категории</a:t>
            </a:r>
          </a:p>
          <a:p>
            <a:pPr algn="ctr"/>
            <a:r>
              <a:rPr lang="ru-RU" sz="23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ГАОУ «Лицей </a:t>
            </a:r>
            <a:r>
              <a:rPr lang="ru-RU" sz="23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Иннополис</a:t>
            </a:r>
            <a:r>
              <a:rPr lang="ru-RU" sz="23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», эксперт по оцениваю экзаменационных работ.</a:t>
            </a:r>
          </a:p>
          <a:p>
            <a:pPr algn="ctr"/>
            <a:endParaRPr lang="ru-RU" sz="23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3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11-х классов</a:t>
            </a:r>
          </a:p>
          <a:p>
            <a:pPr algn="ctr"/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89" y="2909455"/>
            <a:ext cx="4896311" cy="3672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49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72" y="0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66" y="0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№2 имени Героя Советского Союза 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И.Е.Кочнева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открытие ВОСКРЕСНОЙ ШКОЛЫ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«АРМАТ»  на базе АСОШ №2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Т.А.Мхитарян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педагог дополнительного образования Центра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Детского 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Творчества 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всего детей-армян, посещающих кружок по воскресеньям-17 чел.</a:t>
            </a:r>
            <a:br>
              <a:rPr lang="ru-RU" sz="1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25" y="2312163"/>
            <a:ext cx="4793962" cy="4302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953" y="2312163"/>
            <a:ext cx="4485963" cy="4233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43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838200" y="195263"/>
            <a:ext cx="10515600" cy="10858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ru-RU" sz="16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по итогам проведения республиканской акции «Сохраним дерево»</a:t>
            </a:r>
            <a:br>
              <a:rPr lang="ru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ru-RU" sz="20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в номинации «</a:t>
            </a:r>
            <a:r>
              <a:rPr lang="ru-RU" altLang="ru-RU" sz="2000" b="1" dirty="0" err="1">
                <a:latin typeface="Tahoma" panose="020B0604030504040204" pitchFamily="34" charset="0"/>
                <a:cs typeface="Tahoma" panose="020B0604030504040204" pitchFamily="34" charset="0"/>
              </a:rPr>
              <a:t>Э</a:t>
            </a:r>
            <a:r>
              <a:rPr lang="ru-RU" altLang="ru-RU" sz="2000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когерой</a:t>
            </a:r>
            <a:r>
              <a:rPr lang="ru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  <a:br>
              <a:rPr lang="ru-RU" altLang="ru-RU" sz="20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ru-RU" altLang="ru-RU" sz="2000" b="1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171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103188"/>
            <a:ext cx="14287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103188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16"/>
          <p:cNvSpPr>
            <a:spLocks noChangeArrowheads="1"/>
          </p:cNvSpPr>
          <p:nvPr/>
        </p:nvSpPr>
        <p:spPr bwMode="auto">
          <a:xfrm>
            <a:off x="2222500" y="428625"/>
            <a:ext cx="7640638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>
                <a:latin typeface="Tahoma" panose="020B0604030504040204" pitchFamily="34" charset="0"/>
              </a:rPr>
              <a:t> </a:t>
            </a:r>
            <a:r>
              <a:rPr lang="ru-RU" altLang="ru-RU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НАГРАЖДЕНИЕ</a:t>
            </a:r>
          </a:p>
        </p:txBody>
      </p:sp>
      <p:pic>
        <p:nvPicPr>
          <p:cNvPr id="7174" name="Picture 2" descr="C:\Users\ЦДТ\Desktop\IMG-20211130-WA0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01" y="2728142"/>
            <a:ext cx="4384855" cy="3868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5" name="Объект 7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07895" y="2728142"/>
            <a:ext cx="3145905" cy="4012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3" t="25293" r="34792" b="23958"/>
          <a:stretch>
            <a:fillRect/>
          </a:stretch>
        </p:blipFill>
        <p:spPr bwMode="auto">
          <a:xfrm>
            <a:off x="5121083" y="2667340"/>
            <a:ext cx="2917675" cy="4134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320" y="1791000"/>
            <a:ext cx="7882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Победитель:</a:t>
            </a:r>
          </a:p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Анна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Турнина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воспитанница Центра детского творчества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65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4791" y="3166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altLang="ru-RU" sz="2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НАГРАЖДЕНИЕ ПОБЕДИТЕЛЕЙ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итогам республиканского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детского экологического конкурса 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«Я и Красная Книга»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«</a:t>
            </a:r>
            <a:r>
              <a:rPr lang="ru-RU" sz="18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Ялкынская</a:t>
            </a: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ООШ»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«Лебединская ООШ»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Сахаровская ООШ</a:t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Центр Детского Творчества</a:t>
            </a: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8" y="3308465"/>
            <a:ext cx="3988718" cy="3404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073" y="3416534"/>
            <a:ext cx="4325047" cy="3233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797" y="3416533"/>
            <a:ext cx="2464272" cy="3295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307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Grp="1" noChangeAspect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0325"/>
            <a:ext cx="1897063" cy="1289619"/>
          </a:xfrm>
          <a:noFill/>
        </p:spPr>
      </p:pic>
      <p:pic>
        <p:nvPicPr>
          <p:cNvPr id="307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212" y="60325"/>
            <a:ext cx="1601788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 txBox="1">
            <a:spLocks/>
          </p:cNvSpPr>
          <p:nvPr/>
        </p:nvSpPr>
        <p:spPr bwMode="auto">
          <a:xfrm>
            <a:off x="2140528" y="60325"/>
            <a:ext cx="763219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sz="24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НАГРАЖДЕНИЕ ПОБЕДИТЕЛЕЙ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b="1" dirty="0" err="1" smtClean="0">
                <a:latin typeface="Tahoma" panose="020B0604030504040204" pitchFamily="34" charset="0"/>
              </a:rPr>
              <a:t>г.Казань</a:t>
            </a:r>
            <a:r>
              <a:rPr lang="ru-RU" altLang="ru-RU" b="1" dirty="0" smtClean="0">
                <a:latin typeface="Tahoma" panose="020B0604030504040204" pitchFamily="34" charset="0"/>
              </a:rPr>
              <a:t>, Культурный центр «</a:t>
            </a:r>
            <a:r>
              <a:rPr lang="ru-RU" altLang="ru-RU" b="1" dirty="0" err="1" smtClean="0">
                <a:latin typeface="Tahoma" panose="020B0604030504040204" pitchFamily="34" charset="0"/>
              </a:rPr>
              <a:t>Сайдаш</a:t>
            </a:r>
            <a:r>
              <a:rPr lang="ru-RU" altLang="ru-RU" b="1" dirty="0" smtClean="0">
                <a:latin typeface="Tahoma" panose="020B0604030504040204" pitchFamily="34" charset="0"/>
              </a:rPr>
              <a:t>»</a:t>
            </a: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sz="2000" b="1" dirty="0" smtClean="0">
                <a:solidFill>
                  <a:srgbClr val="00B050"/>
                </a:solidFill>
                <a:latin typeface="Tahoma" panose="020B0604030504040204" pitchFamily="34" charset="0"/>
              </a:rPr>
              <a:t>«Школьный </a:t>
            </a:r>
            <a:r>
              <a:rPr lang="ru-RU" altLang="ru-RU" sz="2000" b="1" dirty="0" err="1" smtClean="0">
                <a:solidFill>
                  <a:srgbClr val="00B050"/>
                </a:solidFill>
                <a:latin typeface="Tahoma" panose="020B0604030504040204" pitchFamily="34" charset="0"/>
              </a:rPr>
              <a:t>Экопатруль</a:t>
            </a:r>
            <a:r>
              <a:rPr lang="ru-RU" altLang="ru-RU" sz="2000" b="1" dirty="0" smtClean="0">
                <a:solidFill>
                  <a:srgbClr val="00B050"/>
                </a:solidFill>
                <a:latin typeface="Tahoma" panose="020B0604030504040204" pitchFamily="34" charset="0"/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028" y="2206880"/>
            <a:ext cx="5800797" cy="4350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04801" y="220688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рамках конкурса школьники фиксировали и направляли  информацию о несанкционированных местах размещения отходов, по которым инспекторский состав Министерства экологии и природных ресурсов Республики Татарстан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принимал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по их ликвидации. </a:t>
            </a:r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Победители: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АСОШ №2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Макар, София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Крохины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Евгений </a:t>
            </a: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Турсен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22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6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декабря</a:t>
            </a:r>
            <a:r>
              <a:rPr lang="ru-RU" sz="46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12 декабря 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22124"/>
              </p:ext>
            </p:extLst>
          </p:nvPr>
        </p:nvGraphicFramePr>
        <p:xfrm>
          <a:off x="72737" y="-227806"/>
          <a:ext cx="11989029" cy="70512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926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503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9460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1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1459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06.12.2021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</a:t>
                      </a:r>
                    </a:p>
                    <a:p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Инженерный лицей-интернат КНИТУ-КАИ</a:t>
                      </a:r>
                    </a:p>
                    <a:p>
                      <a:pPr algn="l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чемпионат «Молодые профессионалы» (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WorldSkills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Russia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 </a:t>
                      </a: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Сахаровской школы (воспитанники ЦДТ)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МКУ «Отдел образования Алексеевского муниципального района РТ»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Платформа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ZUM  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Заслушивание заведующих ДОУ и директоров по исполнению предписания Департамента надзора и контроля в сфере образования Республики Татарстан 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46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Всероссийский съезд учителей биологии «Развитие талантов каждого школьника в рамках научно-технологических приоритетов Российской Федерации». 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Учитель</a:t>
                      </a:r>
                      <a:r>
                        <a:rPr lang="ru-RU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биологии АСОШ №1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4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Право» -4 чел. 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50119465"/>
                  </a:ext>
                </a:extLst>
              </a:tr>
              <a:tr h="453087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07.12.2021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Вторник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Математика» -14  чел.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82106">
                <a:tc vMerge="1"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t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г.Казань, Казанский (Приволжский) федеральный университет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Семинар по теме: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«Взаимодействие ЦНППМР и муниципальных методических служб по научно-методическому сопровождению индивидуальных образовательных маршрутов педагогических работников Республики Татарстан»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99281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08.12.2021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Физическая культура» (Теоретический тур) -62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30399466"/>
                  </a:ext>
                </a:extLst>
              </a:tr>
              <a:tr h="432399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МКУ «Отдел образования Алексеевского муниципального района РТ»</a:t>
                      </a:r>
                    </a:p>
                    <a:p>
                      <a:pPr algn="l"/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Заседание Совета Отдела образования (утверждение кандидатов на награждение ведомственными наградами Министерства просвещения РФ)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9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Аттестация руководителей образовательных организаций района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99281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09.12.2021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Физическая культура»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Практический тур) -62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6912395"/>
                  </a:ext>
                </a:extLst>
              </a:tr>
              <a:tr h="599281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</a:t>
                      </a:r>
                      <a:r>
                        <a:rPr lang="ru-RU" sz="11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образования</a:t>
                      </a:r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Мероприятия «День Героев Отечества»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457016"/>
              </p:ext>
            </p:extLst>
          </p:nvPr>
        </p:nvGraphicFramePr>
        <p:xfrm>
          <a:off x="72736" y="-227805"/>
          <a:ext cx="12119263" cy="68715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40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664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126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2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1870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Детского творчества</a:t>
                      </a:r>
                    </a:p>
                    <a:p>
                      <a:pPr algn="l"/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 «Технология»  (Защита проекта) -14 чел.           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1788216"/>
                  </a:ext>
                </a:extLst>
              </a:tr>
              <a:tr h="297104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Олимпиада по физической культуре среди обучающихся школ.</a:t>
                      </a:r>
                      <a:endParaRPr lang="ru-RU" sz="11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9571079"/>
                  </a:ext>
                </a:extLst>
              </a:tr>
              <a:tr h="575296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 ЦДОД «Заречье»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Республиканский семинар «Интегрированный подход в реализации содержания дополнительных общеобразовательных программ художественного направления» </a:t>
                      </a:r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88835842"/>
                  </a:ext>
                </a:extLst>
              </a:tr>
              <a:tr h="403452">
                <a:tc rowSpan="4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</a:t>
                      </a:r>
                      <a:r>
                        <a:rPr lang="ru-RU" sz="11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 Творчества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Всероссийская акция , посвященная Дню конституции Российской Федерации</a:t>
                      </a:r>
                      <a:endParaRPr lang="ru-RU" sz="11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1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Всероссийская научно-практическая конференция «Образование и диалог культур: традиции и современность» </a:t>
                      </a:r>
                      <a:endParaRPr lang="ru-RU" sz="1100" b="1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2252630"/>
                  </a:ext>
                </a:extLst>
              </a:tr>
              <a:tr h="461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Всероссийский тематический урок, посвященный 200-летию со дня рождения </a:t>
                      </a:r>
                      <a:r>
                        <a:rPr lang="ru-RU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Н.А.Некрасова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6077810"/>
                  </a:ext>
                </a:extLst>
              </a:tr>
              <a:tr h="140511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Всероссийский единый урок «Права человека»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5754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АСОШ №2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Фестиваль среди отрядов по профилактике правонарушений по линии ФОРПОСТ.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Участники - отряды профилактики АСОШ №1, АСОШ №2, АСОШ №3,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СОШ,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Левашевской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ООШ, Ромодановской СОШ,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Среднетиганской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СОШ,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Мокрокурналинской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СОШ,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Ялкынской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ООШ,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Ерыклинской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ООШ</a:t>
                      </a:r>
                      <a:endParaRPr lang="ru-RU" sz="11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3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 Творчества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Муниципальный этап всероссийской и республиканской олимпиад школьников по предмету: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Технология»-14 чел. </a:t>
                      </a:r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0357735"/>
                  </a:ext>
                </a:extLst>
              </a:tr>
              <a:tr h="533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МБОУ АСОШ №1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Обучающий семинар для выпускников XI классов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«Русский язык»</a:t>
                      </a:r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82865935"/>
                  </a:ext>
                </a:extLst>
              </a:tr>
              <a:tr h="605379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Ново-Савиновский  район  МБОУ «Школа № 85» 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Межрегиональный конкурс авторской поэзии школьников «Цветаевские костры». </a:t>
                      </a:r>
                    </a:p>
                    <a:p>
                      <a:pPr algn="ctr"/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СОШ №3,</a:t>
                      </a:r>
                      <a:r>
                        <a:rPr lang="ru-RU" sz="11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Билярской</a:t>
                      </a: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СОШ, Лебединской ООШ</a:t>
                      </a:r>
                      <a:endParaRPr lang="ru-RU" sz="11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045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воскресенье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ФГБОУ ВО «Поволжский государственный университет физической культуры, спорта и туризма» 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День открытых дверей.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11-х классов</a:t>
                      </a:r>
                      <a:endParaRPr lang="ru-RU" sz="1100" b="1" i="1" dirty="0" smtClean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1672229"/>
                  </a:ext>
                </a:extLst>
              </a:tr>
              <a:tr h="53346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течение недели</a:t>
                      </a:r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МБДОУ Алексеевский детский сад №1 «Ромашка»</a:t>
                      </a:r>
                    </a:p>
                    <a:p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Профилактический визит</a:t>
                      </a:r>
                    </a:p>
                    <a:p>
                      <a:endParaRPr lang="ru-RU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316261"/>
              </p:ext>
            </p:extLst>
          </p:nvPr>
        </p:nvGraphicFramePr>
        <p:xfrm>
          <a:off x="1163782" y="1615045"/>
          <a:ext cx="9757063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6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33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757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670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340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06.12.2021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очереди в ближайшее время</a:t>
                      </a: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желающие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954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5"/>
            <a:ext cx="1537855" cy="14812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0" y="19455"/>
            <a:ext cx="1422184" cy="127681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2955</TotalTime>
  <Words>858</Words>
  <Application>Microsoft Office PowerPoint</Application>
  <PresentationFormat>Широкоэкранный</PresentationFormat>
  <Paragraphs>171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OpenSans</vt:lpstr>
      <vt:lpstr>Tahoma</vt:lpstr>
      <vt:lpstr>Times New Roman</vt:lpstr>
      <vt:lpstr>Тема Office</vt:lpstr>
      <vt:lpstr>       </vt:lpstr>
      <vt:lpstr> Посещение учреждений культуры в рамках федерального проекта  «Пушкинская карта»</vt:lpstr>
      <vt:lpstr>     Занятия  в учреждениях образования педагоги-психологи, логопед   </vt:lpstr>
      <vt:lpstr>   ПРОФИЛАКТИКА  МБОУ АСОШ №1 Беседа по профилактике правонарушений среди несовершеннолетних с участием инспектора ПДН Н.Г.Чекалиной.  Учащиеся АСОШ №1  </vt:lpstr>
      <vt:lpstr>  ПРОФИЛАКТИКА  МБОУ АСОШ №2, МБОУ Левашевская ООШ Профилактика Безопасности Дорожного Движения   </vt:lpstr>
      <vt:lpstr>   </vt:lpstr>
      <vt:lpstr>СЕМИНАРЫ  пгт.Азнакаево республиканский семинар на тему: «Центр образования  «Точка роста» как ресурс формирования современных компетенций учащихся» В.А.Иванов, директор  АСОШ №1</vt:lpstr>
      <vt:lpstr> СЕМИНАРЫ  г.Нурлат, детский сад №12 «Буратино» зональный семинар-практикум среди воспитателей, представителей отделов образования и начальников отделений профилактики по теме : «Организация работы по взаимодействию и привлечению родителей к обучению детей безопасному поведению на дорогах» И.Н.Зимина, методист по дошкольному образованию, Н.Р.Мубаракшина, воспитатель детского сада №5 «Солнышко»</vt:lpstr>
      <vt:lpstr>   </vt:lpstr>
      <vt:lpstr>Презентация PowerPoint</vt:lpstr>
      <vt:lpstr> </vt:lpstr>
      <vt:lpstr>Учреждения образования День неизвестного солдата </vt:lpstr>
      <vt:lpstr>Ульяновская область, с.Ивановка, Ивановский детский дом  имени А.М.Матросова –Центр патриотического воспитания. военно-исторический Фестиваль «Бессмертный подвиг» А.А.Чугуров, руководитель Военно -патриотического клуба школы«ЮНАРМЕЕЦ»</vt:lpstr>
      <vt:lpstr> Декада инвалидов В рамках декады инвалидов в учреждениях образования  проводились мероприятия.</vt:lpstr>
      <vt:lpstr> Конкурс в рамках декады инвалидов Подведены итоги Всероссийского детского творческого конкурса  «Открытка в радость»  </vt:lpstr>
      <vt:lpstr> В рамках декады инвалидов Вручение  подарков детям с ОВЗ и детям-инвалидам  от Главы района С.А.Демидова .</vt:lpstr>
      <vt:lpstr>   МБОУ «Билярская СОШ» «Школьный турнир по шахматам» объединение «Белая ладья»  учащиеся Билярской школы, воспитанники Станции детского юношеского  туризма и экскурсий</vt:lpstr>
      <vt:lpstr> КОНКУРСЫ,АКЦИИ Центр Детского Творчества Подведение итогов муниципального конкурса лэпбуков «Удивительный мир» </vt:lpstr>
      <vt:lpstr>ОЛИМПИАДЫ на базе МБОУ «Билярская СОШ»  муниципальный этап олимпиады по ОБЖ учащиеся Алексеевской школы №1, №2, Билярской, Левашевской, Ерыклинской, Ромодановской школ. </vt:lpstr>
      <vt:lpstr> учреждения образования итоговое сочинение (изложение) по предмету: «Русский язык» учащиеся 11-х классов -67 чел. </vt:lpstr>
      <vt:lpstr> </vt:lpstr>
      <vt:lpstr>  МБОУ АСОШ №2 имени Героя Советского Союза И.Е.Кочнева  открытие ВОСКРЕСНОЙ ШКОЛЫ  «АРМАТ»  на базе АСОШ №2 Т.А.Мхитарян, педагог дополнительного образования Центра Детского Творчества   всего детей-армян, посещающих кружок по воскресеньям-17 чел.  </vt:lpstr>
      <vt:lpstr>    по итогам проведения республиканской акции «Сохраним дерево»  в номинации «Экогерой» </vt:lpstr>
      <vt:lpstr>     НАГРАЖДЕНИЕ ПОБЕДИТЕЛЕЙ по итогам республиканского  детского экологического конкурса  «Я и Красная Книга»    МБОУ «Ялкынская ООШ» МБОУ «Лебединская ООШ» МБОУ Сахаровская ООШ Центр Детского Творчества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Кирюхина</cp:lastModifiedBy>
  <cp:revision>1347</cp:revision>
  <dcterms:created xsi:type="dcterms:W3CDTF">2021-06-30T06:53:54Z</dcterms:created>
  <dcterms:modified xsi:type="dcterms:W3CDTF">2021-12-06T14:54:20Z</dcterms:modified>
</cp:coreProperties>
</file>